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пшина Анна Михайловна" initials="ЛАМ" lastIdx="1" clrIdx="0">
    <p:extLst>
      <p:ext uri="{19B8F6BF-5375-455C-9EA6-DF929625EA0E}">
        <p15:presenceInfo xmlns:p15="http://schemas.microsoft.com/office/powerpoint/2012/main" userId="Лапшина Анна Михайл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FF5"/>
    <a:srgbClr val="292236"/>
    <a:srgbClr val="F4F7FC"/>
    <a:srgbClr val="D2DDF1"/>
    <a:srgbClr val="796DA8"/>
    <a:srgbClr val="F5F8FC"/>
    <a:srgbClr val="CEDAF0"/>
    <a:srgbClr val="FFFFFF"/>
    <a:srgbClr val="E4EAF6"/>
    <a:srgbClr val="FDF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292236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200" b="1" dirty="0" smtClean="0">
                <a:solidFill>
                  <a:srgbClr val="292236"/>
                </a:solidFill>
              </a:rPr>
              <a:t>ДОЛЯ ДЕТЕЙ С ВПР ОТ 0-14 ЛЕТ </a:t>
            </a:r>
          </a:p>
          <a:p>
            <a:pPr>
              <a:defRPr>
                <a:solidFill>
                  <a:srgbClr val="292236"/>
                </a:solidFill>
              </a:defRPr>
            </a:pPr>
            <a:r>
              <a:rPr lang="ru-RU" sz="1200" b="1" dirty="0" smtClean="0">
                <a:solidFill>
                  <a:srgbClr val="292236"/>
                </a:solidFill>
              </a:rPr>
              <a:t>ЗА 2022 ГОД</a:t>
            </a:r>
            <a:endParaRPr lang="ru-RU" sz="1200" b="1" dirty="0">
              <a:solidFill>
                <a:srgbClr val="292236"/>
              </a:solidFill>
            </a:endParaRPr>
          </a:p>
        </c:rich>
      </c:tx>
      <c:layout>
        <c:manualLayout>
          <c:xMode val="edge"/>
          <c:yMode val="edge"/>
          <c:x val="0.182569345369993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rgbClr val="292236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06895228206467"/>
          <c:y val="0.22345310627702278"/>
          <c:w val="0.40235470871297302"/>
          <c:h val="0.62442086627307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 с ВПР от 0-14 лет за 2022 </c:v>
                </c:pt>
              </c:strCache>
            </c:strRef>
          </c:tx>
          <c:spPr>
            <a:solidFill>
              <a:srgbClr val="796DA8"/>
            </a:solidFill>
            <a:ln>
              <a:solidFill>
                <a:srgbClr val="002060"/>
              </a:solidFill>
            </a:ln>
          </c:spPr>
          <c:explosion val="11"/>
          <c:dPt>
            <c:idx val="0"/>
            <c:bubble3D val="0"/>
            <c:spPr>
              <a:solidFill>
                <a:srgbClr val="796DA8"/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56-4659-A959-875EE95CEF63}"/>
              </c:ext>
            </c:extLst>
          </c:dPt>
          <c:dPt>
            <c:idx val="1"/>
            <c:bubble3D val="0"/>
            <c:explosion val="26"/>
            <c:spPr>
              <a:solidFill>
                <a:srgbClr val="FCEB84"/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56-4659-A959-875EE95CEF63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Дети без ВПР</c:v>
                </c:pt>
                <c:pt idx="1">
                  <c:v>Дети с ВПР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0.96399999999999997</c:v>
                </c:pt>
                <c:pt idx="1">
                  <c:v>3.5999999999999997E-2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56-4659-A959-875EE95CE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359041415668659E-2"/>
          <c:y val="0.86388697308850537"/>
          <c:w val="0.89229555185822185"/>
          <c:h val="0.13611302691149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292236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22225" cmpd="thinThick">
      <a:solidFill>
        <a:srgbClr val="584973"/>
      </a:solidFill>
    </a:ln>
    <a:effectLst>
      <a:glow rad="12700">
        <a:srgbClr val="93AEF1">
          <a:alpha val="53000"/>
        </a:srgbClr>
      </a:glow>
      <a:outerShdw blurRad="266700" dist="101600" sx="97000" sy="97000" algn="ctr" rotWithShape="0">
        <a:srgbClr val="000000">
          <a:alpha val="76000"/>
        </a:srgbClr>
      </a:outerShdw>
    </a:effectLst>
  </c:spPr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0.75417</cdr:x>
      <cdr:y>0.1992</cdr:y>
    </cdr:from>
    <cdr:to>
      <cdr:x>0.9544</cdr:x>
      <cdr:y>0.47662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05641" y="520335"/>
          <a:ext cx="824551" cy="724661"/>
        </a:xfrm>
        <a:prstGeom xmlns:a="http://schemas.openxmlformats.org/drawingml/2006/main" prst="rect">
          <a:avLst/>
        </a:prstGeom>
        <a:solidFill xmlns:a="http://schemas.openxmlformats.org/drawingml/2006/main">
          <a:srgbClr val="FDF1A9"/>
        </a:solidFill>
        <a:ln xmlns:a="http://schemas.openxmlformats.org/drawingml/2006/main">
          <a:solidFill>
            <a:srgbClr val="29223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45 900 детей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200" b="1" dirty="0" smtClean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3,6%)</a:t>
          </a:r>
          <a:endParaRPr lang="ru-RU" sz="1200" b="1" dirty="0">
            <a:solidFill>
              <a:srgbClr val="29223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0.55986</cdr:x>
      <cdr:y>0.34326</cdr:y>
    </cdr:from>
    <cdr:to>
      <cdr:x>0.7296</cdr:x>
      <cdr:y>0.43113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2305484" y="896653"/>
          <a:ext cx="698973" cy="22952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DF1A9"/>
        </a:solidFill>
        <a:ln xmlns:a="http://schemas.openxmlformats.org/drawingml/2006/main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DD07-CC2F-44CA-919A-78D6F360668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1E492-1243-4AB6-91A7-E39864593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4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E492-1243-4AB6-91A7-E398645930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E492-1243-4AB6-91A7-E398645930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1E492-1243-4AB6-91A7-E398645930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9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9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6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2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2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8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3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5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5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FFFFF"/>
            </a:gs>
            <a:gs pos="86000">
              <a:srgbClr val="CDD9EF">
                <a:alpha val="96863"/>
              </a:srgbClr>
            </a:gs>
            <a:gs pos="100000">
              <a:srgbClr val="BCCDF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3DC5-278A-4AEE-AF2D-2D1E0533BBD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4F3D-BE8D-44F3-84A5-D46CF78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252247"/>
            <a:ext cx="11560629" cy="99559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Лапшина А.М., </a:t>
            </a:r>
            <a:r>
              <a:rPr lang="ru-RU" sz="1400" b="1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Цабай</a:t>
            </a: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П.Н., Докшукина А.А., Шубина Е., Масленников Д.Н., </a:t>
            </a:r>
            <a:r>
              <a:rPr lang="ru-RU" sz="1400" b="1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Саделов</a:t>
            </a:r>
            <a:r>
              <a:rPr lang="ru-RU" sz="1400" b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И.О., Трофимов Д.Ю.</a:t>
            </a: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«Научный центр акушерства, гинекологии и </a:t>
            </a:r>
            <a:r>
              <a:rPr lang="ru-RU" sz="14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академика В.И. Кулакова» Министерства здравоохранения Российской Федерации</a:t>
            </a:r>
            <a:b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117997, г. Москва, ул. Опарина, д. 4</a:t>
            </a:r>
            <a:r>
              <a:rPr lang="ru-RU" sz="1400" i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400" b="1" i="1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i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i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anyalapshina98@gmail.com</a:t>
            </a:r>
            <a:endParaRPr lang="ru-RU" sz="1400" i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339" y="2351315"/>
            <a:ext cx="10508117" cy="7728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финансировании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«Пилотный проект по применению полноэкзомного секвенирования для селективного неонатального скрининга и ранней диагностики в субъектах Российской Федерации» (соглашение с Минздравом России от 15.02.2024 г. №056-02-2024-214).</a:t>
            </a: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07831" y="174245"/>
            <a:ext cx="6903406" cy="974524"/>
          </a:xfrm>
          <a:prstGeom prst="roundRect">
            <a:avLst/>
          </a:prstGeom>
          <a:gradFill flip="none" rotWithShape="1">
            <a:gsLst>
              <a:gs pos="38000">
                <a:srgbClr val="F9FAFD">
                  <a:lumMod val="99000"/>
                  <a:lumOff val="1000"/>
                </a:srgbClr>
              </a:gs>
              <a:gs pos="83000">
                <a:srgbClr val="C3D2EB"/>
              </a:gs>
              <a:gs pos="100000">
                <a:srgbClr val="96B0F7"/>
              </a:gs>
            </a:gsLst>
            <a:lin ang="6000000" scaled="0"/>
            <a:tileRect/>
          </a:gradFill>
          <a:ln w="19050">
            <a:solidFill>
              <a:srgbClr val="292236"/>
            </a:solidFill>
          </a:ln>
          <a:effectLst>
            <a:glow>
              <a:srgbClr val="8FABF9"/>
            </a:glow>
            <a:outerShdw blurRad="165100" dist="101600" dir="3960000" algn="ctr" rotWithShape="0">
              <a:srgbClr val="C9D6ED"/>
            </a:outerShdw>
            <a:reflection stA="98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1600" b="1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переанализа</a:t>
            </a:r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экзомных</a:t>
            </a:r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</a:t>
            </a:r>
          </a:p>
          <a:p>
            <a:pPr algn="ctr"/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пути к постановке диагноза </a:t>
            </a:r>
            <a:b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врожденными пороками развития. </a:t>
            </a:r>
            <a:endParaRPr lang="ru-RU" sz="1600" b="1" dirty="0" smtClean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</a:t>
            </a:r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sz="1600" dirty="0">
              <a:solidFill>
                <a:srgbClr val="292236"/>
              </a:solidFill>
            </a:endParaRPr>
          </a:p>
        </p:txBody>
      </p:sp>
      <p:sp>
        <p:nvSpPr>
          <p:cNvPr id="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4" y="3124201"/>
            <a:ext cx="77909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1600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Федеральной службы государственной статистики РФ за 2022 год 45900 детей в возрасте 0-14 лет имеют ВПР, что составляет 3,6% от общего числа живорождений. </a:t>
            </a:r>
          </a:p>
          <a:p>
            <a:pPr algn="just"/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 </a:t>
            </a:r>
            <a:r>
              <a:rPr lang="ru-RU" sz="1600" dirty="0" err="1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экзома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клинической практике позволяет своевременно определить этиологию ВПР. Благодаря накопленному опыту, становятся известны новые </a:t>
            </a:r>
            <a:r>
              <a:rPr lang="ru-RU" sz="1600" dirty="0" err="1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гено-фенотипичсекие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ассоциации. В этой связи, для пациентов с ранее не верифицированной причиной ВПР и уточненными клиническими признаками проведение повторного анализа </a:t>
            </a:r>
            <a:r>
              <a:rPr lang="ru-RU" sz="1600" dirty="0" err="1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экзомных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увеличивает вероятность постановки диагноза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4" y="5802086"/>
            <a:ext cx="7790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600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молекулярно-генетический диагноз, определить прогноз и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тактику ведения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 перспективы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  <a:endParaRPr lang="ru-RU" sz="1600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73189517"/>
              </p:ext>
            </p:extLst>
          </p:nvPr>
        </p:nvGraphicFramePr>
        <p:xfrm>
          <a:off x="8030424" y="3441572"/>
          <a:ext cx="4034122" cy="261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258888"/>
            <a:ext cx="2390911" cy="7216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E40B0E8-7983-4F7E-A8B3-85B428B81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237" y="316347"/>
            <a:ext cx="2448991" cy="6066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5576" y="5802086"/>
            <a:ext cx="7790994" cy="830997"/>
          </a:xfrm>
          <a:prstGeom prst="rect">
            <a:avLst/>
          </a:prstGeom>
          <a:noFill/>
          <a:ln w="28575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8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71841" y="508432"/>
            <a:ext cx="4818782" cy="1048165"/>
          </a:xfrm>
          <a:prstGeom prst="rect">
            <a:avLst/>
          </a:prstGeom>
          <a:gradFill>
            <a:gsLst>
              <a:gs pos="28000">
                <a:srgbClr val="FFFFFF"/>
              </a:gs>
              <a:gs pos="69000">
                <a:srgbClr val="EFF3FA"/>
              </a:gs>
              <a:gs pos="100000">
                <a:srgbClr val="CDD9F0"/>
              </a:gs>
            </a:gsLst>
            <a:lin ang="5400000" scaled="0"/>
          </a:gradFill>
          <a:ln>
            <a:solidFill>
              <a:srgbClr val="292236"/>
            </a:solidFill>
          </a:ln>
          <a:effectLst>
            <a:glow>
              <a:schemeClr val="accent1">
                <a:alpha val="40000"/>
              </a:schemeClr>
            </a:glow>
            <a:outerShdw blurRad="330200" dist="50800" sx="106000" sy="106000" algn="ctr" rotWithShape="0">
              <a:srgbClr val="C3D2F3">
                <a:alpha val="78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  <a:endParaRPr lang="ru-RU" sz="1400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клиническое  </a:t>
            </a:r>
            <a:r>
              <a:rPr lang="ru-RU" sz="14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недоношенного новорожденного, находившегося в отделении реанимации и интенсивной терапии </a:t>
            </a:r>
            <a:endParaRPr lang="ru-RU" sz="1400" dirty="0" smtClean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</a:t>
            </a:r>
            <a:r>
              <a:rPr lang="ru-RU" sz="14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«НМИЦ АГП им. В.И. Кулакова».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71840" y="1839432"/>
            <a:ext cx="4822237" cy="1070023"/>
          </a:xfrm>
          <a:prstGeom prst="rect">
            <a:avLst/>
          </a:prstGeom>
          <a:gradFill>
            <a:gsLst>
              <a:gs pos="28000">
                <a:srgbClr val="FFFFFF"/>
              </a:gs>
              <a:gs pos="69000">
                <a:srgbClr val="EFF3FA"/>
              </a:gs>
              <a:gs pos="100000">
                <a:srgbClr val="CDD9F0"/>
              </a:gs>
            </a:gsLst>
            <a:lin ang="5400000" scaled="0"/>
          </a:gradFill>
          <a:ln>
            <a:solidFill>
              <a:srgbClr val="292236"/>
            </a:solidFill>
          </a:ln>
          <a:effectLst>
            <a:glow>
              <a:schemeClr val="accent1">
                <a:alpha val="40000"/>
              </a:schemeClr>
            </a:glow>
            <a:outerShdw blurRad="330200" dist="50800" sx="106000" sy="106000" algn="ctr" rotWithShape="0">
              <a:srgbClr val="C3D2F3">
                <a:alpha val="78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algn="ctr"/>
            <a:r>
              <a:rPr lang="ru-RU" sz="14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Полноэкзомное</a:t>
            </a: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секвенирование, </a:t>
            </a:r>
            <a:r>
              <a:rPr lang="ru-RU" sz="14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кариотипирование</a:t>
            </a: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исследование частых мутаций в генах </a:t>
            </a:r>
            <a:r>
              <a:rPr lang="ru-RU" sz="1400" i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CFTR</a:t>
            </a: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i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CYP21A2</a:t>
            </a: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прямое автоматическое секвенирование методом </a:t>
            </a:r>
            <a:r>
              <a:rPr lang="ru-RU" sz="14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Сэнгера</a:t>
            </a: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62141" y="2214699"/>
            <a:ext cx="6259618" cy="424542"/>
          </a:xfrm>
          <a:prstGeom prst="rightArrow">
            <a:avLst/>
          </a:prstGeom>
          <a:solidFill>
            <a:srgbClr val="796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341" y="1606341"/>
            <a:ext cx="1475014" cy="478179"/>
          </a:xfrm>
          <a:prstGeom prst="rect">
            <a:avLst/>
          </a:prstGeom>
          <a:solidFill>
            <a:srgbClr val="C8D5F2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ДМЖП</a:t>
            </a:r>
          </a:p>
          <a:p>
            <a:pPr algn="ctr"/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ЗРП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472" y="2641580"/>
            <a:ext cx="836321" cy="226573"/>
          </a:xfrm>
          <a:prstGeom prst="rect">
            <a:avLst/>
          </a:prstGeom>
          <a:solidFill>
            <a:srgbClr val="C8D5F2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400" b="1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70633" y="2106902"/>
            <a:ext cx="0" cy="506190"/>
          </a:xfrm>
          <a:prstGeom prst="line">
            <a:avLst/>
          </a:prstGeom>
          <a:ln w="57150">
            <a:solidFill>
              <a:srgbClr val="79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00178" y="2067430"/>
            <a:ext cx="0" cy="604162"/>
          </a:xfrm>
          <a:prstGeom prst="line">
            <a:avLst/>
          </a:prstGeom>
          <a:ln w="57150">
            <a:solidFill>
              <a:srgbClr val="79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20163" y="2057916"/>
            <a:ext cx="0" cy="604162"/>
          </a:xfrm>
          <a:prstGeom prst="line">
            <a:avLst/>
          </a:prstGeom>
          <a:ln w="57150">
            <a:solidFill>
              <a:srgbClr val="79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796346" y="2057916"/>
            <a:ext cx="0" cy="604162"/>
          </a:xfrm>
          <a:prstGeom prst="line">
            <a:avLst/>
          </a:prstGeom>
          <a:ln w="57150">
            <a:solidFill>
              <a:srgbClr val="79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5033" y="113562"/>
            <a:ext cx="1763485" cy="338554"/>
          </a:xfrm>
          <a:prstGeom prst="rect">
            <a:avLst/>
          </a:prstGeom>
          <a:noFill/>
          <a:ln w="28575">
            <a:solidFill>
              <a:srgbClr val="292236"/>
            </a:solidFill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</a:t>
            </a:r>
            <a:endParaRPr lang="ru-RU" sz="1600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82778" y="1605148"/>
            <a:ext cx="1475014" cy="478179"/>
          </a:xfrm>
          <a:prstGeom prst="rect">
            <a:avLst/>
          </a:prstGeom>
          <a:solidFill>
            <a:srgbClr val="C8D5F2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Атрезия пищевода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767916" y="1589251"/>
            <a:ext cx="1475014" cy="478179"/>
          </a:xfrm>
          <a:prstGeom prst="rect">
            <a:avLst/>
          </a:prstGeom>
          <a:solidFill>
            <a:srgbClr val="C8D5F2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Многоводие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58839" y="1589251"/>
            <a:ext cx="1475014" cy="478179"/>
          </a:xfrm>
          <a:prstGeom prst="rect">
            <a:avLst/>
          </a:prstGeom>
          <a:solidFill>
            <a:srgbClr val="C8D5F2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ИПД</a:t>
            </a:r>
          </a:p>
          <a:p>
            <a:pPr algn="ctr"/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 - норма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3"/>
          <a:srcRect l="12113" t="48949" r="13570" b="15524"/>
          <a:stretch/>
        </p:blipFill>
        <p:spPr>
          <a:xfrm>
            <a:off x="7126668" y="3569778"/>
            <a:ext cx="4909128" cy="2497216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264341" y="3518987"/>
            <a:ext cx="3067743" cy="993749"/>
          </a:xfrm>
          <a:prstGeom prst="rect">
            <a:avLst/>
          </a:prstGeom>
          <a:solidFill>
            <a:srgbClr val="F4F7FC"/>
          </a:solidFill>
          <a:ln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Гестационный</a:t>
            </a: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возраст- </a:t>
            </a: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32,3 </a:t>
            </a:r>
            <a:r>
              <a:rPr lang="ru-RU" sz="1400" b="1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endParaRPr lang="ru-RU" sz="1400" b="1" dirty="0" smtClean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 – </a:t>
            </a: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1046 г</a:t>
            </a:r>
          </a:p>
          <a:p>
            <a:pPr algn="ctr"/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– </a:t>
            </a: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см</a:t>
            </a:r>
          </a:p>
          <a:p>
            <a:pPr algn="ctr"/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 шкале </a:t>
            </a:r>
            <a:r>
              <a:rPr lang="ru-RU" sz="14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Апгар</a:t>
            </a: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6/7б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341" y="269690"/>
            <a:ext cx="4744776" cy="983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Паритет</a:t>
            </a:r>
          </a:p>
          <a:p>
            <a:r>
              <a:rPr lang="ru-RU" sz="1600" b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неразвивающаяся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2 </a:t>
            </a:r>
            <a:r>
              <a:rPr lang="ru-RU" sz="16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самопроизвольный выкидыш 3 </a:t>
            </a:r>
            <a:r>
              <a:rPr lang="ru-RU" sz="16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неразвивающаяся беременность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6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настоящая беременность.</a:t>
            </a:r>
            <a:endParaRPr lang="ru-RU" sz="1600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Минус 74"/>
          <p:cNvSpPr/>
          <p:nvPr/>
        </p:nvSpPr>
        <p:spPr>
          <a:xfrm rot="17189882">
            <a:off x="7763974" y="4796683"/>
            <a:ext cx="990600" cy="533400"/>
          </a:xfrm>
          <a:prstGeom prst="mathMinus">
            <a:avLst/>
          </a:prstGeom>
          <a:solidFill>
            <a:srgbClr val="796DA8"/>
          </a:solidFill>
          <a:ln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64341" y="4478878"/>
            <a:ext cx="6720184" cy="199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Диагноз:</a:t>
            </a:r>
          </a:p>
          <a:p>
            <a:pPr algn="just"/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пневмония. ДВС-синдром. Врожденная наружная гидроцефалия. Кистозная дисплазия почек.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фенотипа. Малый размер к сроку </a:t>
            </a:r>
            <a:r>
              <a:rPr lang="ru-RU" sz="1600" dirty="0" err="1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гестации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риска по развитию адреногенитального синдрома по результатам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РНС.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водно-солевого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(</a:t>
            </a:r>
            <a:r>
              <a:rPr lang="ru-RU" sz="16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гипернатриемия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гиперхлоремия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гипомагниемия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178" y="3361992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977534" y="0"/>
            <a:ext cx="6991" cy="3361992"/>
          </a:xfrm>
          <a:prstGeom prst="line">
            <a:avLst/>
          </a:prstGeom>
          <a:ln w="57150">
            <a:solidFill>
              <a:srgbClr val="292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330331" y="2673223"/>
            <a:ext cx="836321" cy="226573"/>
          </a:xfrm>
          <a:prstGeom prst="rect">
            <a:avLst/>
          </a:prstGeom>
          <a:solidFill>
            <a:srgbClr val="C8D5F2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400" b="1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108190" y="2673223"/>
            <a:ext cx="836321" cy="226573"/>
          </a:xfrm>
          <a:prstGeom prst="rect">
            <a:avLst/>
          </a:prstGeom>
          <a:solidFill>
            <a:srgbClr val="C8D5F2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400" b="1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663182" y="2674988"/>
            <a:ext cx="836321" cy="226573"/>
          </a:xfrm>
          <a:prstGeom prst="rect">
            <a:avLst/>
          </a:prstGeom>
          <a:solidFill>
            <a:srgbClr val="C8D5F2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400" b="1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4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63390" y="3578159"/>
            <a:ext cx="1994402" cy="338554"/>
          </a:xfrm>
          <a:prstGeom prst="rect">
            <a:avLst/>
          </a:prstGeom>
          <a:noFill/>
          <a:ln w="28575">
            <a:solidFill>
              <a:srgbClr val="292236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ПОСТНАТАЛЬНО</a:t>
            </a:r>
            <a:endParaRPr lang="ru-RU" sz="1600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126668" y="6085861"/>
            <a:ext cx="5753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пациента </a:t>
            </a:r>
            <a:r>
              <a:rPr lang="ru-RU" sz="10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 </a:t>
            </a:r>
            <a:r>
              <a:rPr lang="ru-RU" sz="10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информированное согласие на публикацию фотографий</a:t>
            </a:r>
          </a:p>
        </p:txBody>
      </p:sp>
    </p:spTree>
    <p:extLst>
      <p:ext uri="{BB962C8B-B14F-4D97-AF65-F5344CB8AC3E}">
        <p14:creationId xmlns:p14="http://schemas.microsoft.com/office/powerpoint/2010/main" val="324340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9158" y="208581"/>
            <a:ext cx="1915062" cy="507831"/>
          </a:xfrm>
          <a:prstGeom prst="rect">
            <a:avLst/>
          </a:prstGeom>
          <a:ln w="38100">
            <a:solidFill>
              <a:srgbClr val="29223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1400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150410" y="2423533"/>
            <a:ext cx="1225430" cy="379142"/>
          </a:xfrm>
          <a:prstGeom prst="rightArrow">
            <a:avLst/>
          </a:prstGeom>
          <a:solidFill>
            <a:srgbClr val="292236"/>
          </a:solidFill>
          <a:ln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77956" y="1129274"/>
            <a:ext cx="1861451" cy="138948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ПЕРЕАНАЛИЗ ЭКЗОМНЫХ ДАННЫХ </a:t>
            </a:r>
            <a:endParaRPr lang="ru-RU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46845" y="1129274"/>
            <a:ext cx="3393860" cy="2539476"/>
          </a:xfrm>
          <a:prstGeom prst="rect">
            <a:avLst/>
          </a:prstGeom>
          <a:solidFill>
            <a:srgbClr val="F4F7FC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клиническая информация: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16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Барттера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неонатальный </a:t>
            </a:r>
            <a:r>
              <a:rPr lang="ru-RU" sz="16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холестаз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анемия, </a:t>
            </a:r>
            <a:r>
              <a:rPr lang="ru-RU" sz="1600" dirty="0" err="1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остеопения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недоношенных, ихтиоз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1447" y="4903740"/>
            <a:ext cx="5411832" cy="1887299"/>
          </a:xfrm>
          <a:prstGeom prst="rect">
            <a:avLst/>
          </a:prstGeom>
          <a:solidFill>
            <a:srgbClr val="F4F7FC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два ранее не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описанных </a:t>
            </a:r>
            <a:r>
              <a:rPr lang="en-US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VUS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гене </a:t>
            </a:r>
            <a:endParaRPr lang="ru-RU" sz="1600" dirty="0" smtClean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EGFR </a:t>
            </a:r>
            <a:r>
              <a:rPr lang="ru-RU" sz="1600" b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(c.1157_1159del, p.Pro386del) и (c.1529G&gt;T, p.Cys510Phe). </a:t>
            </a:r>
            <a:endParaRPr lang="ru-RU" sz="1600" b="1" dirty="0" smtClean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Гомозиготные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компаунд-гетерозиготные варианты в гене </a:t>
            </a:r>
            <a:r>
              <a:rPr lang="ru-RU" sz="1600" i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EGFR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описаны у пациентов </a:t>
            </a:r>
            <a:r>
              <a:rPr lang="ru-RU" sz="1600" b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синдромом неонатального </a:t>
            </a:r>
            <a:r>
              <a:rPr lang="ru-RU" sz="1600" b="1" dirty="0" err="1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нефрокожного</a:t>
            </a:r>
            <a:r>
              <a:rPr lang="ru-RU" sz="1600" b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воспаления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OMIM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:616069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0113967" y="2433229"/>
            <a:ext cx="1789431" cy="379142"/>
          </a:xfrm>
          <a:prstGeom prst="rightArrow">
            <a:avLst/>
          </a:prstGeom>
          <a:solidFill>
            <a:srgbClr val="292236"/>
          </a:solidFill>
          <a:ln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176524" y="5657818"/>
            <a:ext cx="1789431" cy="379142"/>
          </a:xfrm>
          <a:prstGeom prst="rightArrow">
            <a:avLst/>
          </a:prstGeom>
          <a:solidFill>
            <a:srgbClr val="292236"/>
          </a:solidFill>
          <a:ln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75889" y="4763711"/>
            <a:ext cx="2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СЕКВЕНИРОВАНИЕ ПО СЭНГЕРУ</a:t>
            </a:r>
            <a:r>
              <a:rPr lang="en-US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</a:t>
            </a:r>
            <a:r>
              <a:rPr lang="ru-RU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ЕГРЕГАЦИЯ)</a:t>
            </a:r>
            <a:endParaRPr lang="ru-RU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49509" y="4903739"/>
            <a:ext cx="3389898" cy="1887300"/>
          </a:xfrm>
          <a:prstGeom prst="rect">
            <a:avLst/>
          </a:prstGeom>
          <a:solidFill>
            <a:srgbClr val="F4F7FC"/>
          </a:solidFill>
          <a:ln w="19050">
            <a:solidFill>
              <a:srgbClr val="292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гене </a:t>
            </a:r>
          </a:p>
          <a:p>
            <a:pPr algn="ctr"/>
            <a:r>
              <a:rPr lang="ru-RU" sz="1600" b="1" i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EGFR </a:t>
            </a:r>
            <a:r>
              <a:rPr lang="ru-RU" sz="1600" b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(c.1157_1159del, p.Pro386del</a:t>
            </a:r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унаследован от матери.</a:t>
            </a:r>
          </a:p>
          <a:p>
            <a:pPr algn="ctr"/>
            <a:endParaRPr lang="ru-RU" sz="1600" dirty="0" smtClean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в гене </a:t>
            </a:r>
          </a:p>
          <a:p>
            <a:pPr algn="ctr"/>
            <a:r>
              <a:rPr lang="ru-RU" sz="1600" b="1" i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EGFR </a:t>
            </a:r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(c.1529G&gt;T</a:t>
            </a:r>
            <a:r>
              <a:rPr lang="ru-RU" sz="1600" b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p.Cys510Phe</a:t>
            </a:r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унаследован от отца.</a:t>
            </a:r>
            <a:endParaRPr lang="ru-RU" sz="1600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4371" y="1671343"/>
            <a:ext cx="193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СУТКИ ЖИЗНИ</a:t>
            </a:r>
            <a:endParaRPr lang="ru-RU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48"/>
              </p:ext>
            </p:extLst>
          </p:nvPr>
        </p:nvGraphicFramePr>
        <p:xfrm>
          <a:off x="94559" y="1103103"/>
          <a:ext cx="4884847" cy="254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236">
                  <a:extLst>
                    <a:ext uri="{9D8B030D-6E8A-4147-A177-3AD203B41FA5}">
                      <a16:colId xmlns:a16="http://schemas.microsoft.com/office/drawing/2014/main" xmlns="" val="1415256174"/>
                    </a:ext>
                  </a:extLst>
                </a:gridCol>
                <a:gridCol w="1823611">
                  <a:extLst>
                    <a:ext uri="{9D8B030D-6E8A-4147-A177-3AD203B41FA5}">
                      <a16:colId xmlns:a16="http://schemas.microsoft.com/office/drawing/2014/main" xmlns="" val="2654745335"/>
                    </a:ext>
                  </a:extLst>
                </a:gridCol>
              </a:tblGrid>
              <a:tr h="3635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</a:t>
                      </a:r>
                      <a:endParaRPr lang="ru-RU" sz="16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9745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Частые мутации в гене </a:t>
                      </a:r>
                      <a:r>
                        <a:rPr lang="en-US" sz="1600" i="1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CYP21A2</a:t>
                      </a:r>
                      <a:endParaRPr lang="ru-RU" sz="1600" b="1" dirty="0" smtClean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обнаружено</a:t>
                      </a:r>
                      <a:endParaRPr lang="ru-RU" sz="1600" b="1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421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Частые мутации в гене </a:t>
                      </a:r>
                      <a:r>
                        <a:rPr lang="en-US" sz="1600" i="1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CFTR</a:t>
                      </a:r>
                      <a:r>
                        <a:rPr lang="ru-RU" sz="1600" i="1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обнаружено</a:t>
                      </a:r>
                      <a:endParaRPr lang="ru-RU" sz="16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133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Секвенирование </a:t>
                      </a:r>
                      <a:r>
                        <a:rPr lang="ru-RU" sz="1600" dirty="0" err="1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экзома</a:t>
                      </a:r>
                      <a:endParaRPr lang="ru-RU" sz="16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PAT/LPAT </a:t>
                      </a:r>
                      <a:r>
                        <a:rPr lang="ru-RU" sz="1600" b="1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вариантов не обнаружено</a:t>
                      </a:r>
                      <a:endParaRPr lang="ru-RU" sz="1600" dirty="0" smtClean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076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Кариотипирование</a:t>
                      </a:r>
                      <a:endParaRPr lang="ru-RU" sz="16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46,ХХ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2678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17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73" y="766933"/>
            <a:ext cx="4975694" cy="3333715"/>
          </a:xfrm>
          <a:prstGeom prst="rect">
            <a:avLst/>
          </a:prstGeom>
          <a:ln>
            <a:solidFill>
              <a:srgbClr val="796DA8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08916" y="4924132"/>
            <a:ext cx="1625422" cy="369332"/>
          </a:xfrm>
          <a:prstGeom prst="rect">
            <a:avLst/>
          </a:prstGeom>
          <a:solidFill>
            <a:srgbClr val="F4F7FC"/>
          </a:solidFill>
          <a:ln w="38100">
            <a:solidFill>
              <a:srgbClr val="2922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246" y="5565817"/>
            <a:ext cx="11482763" cy="1200329"/>
          </a:xfrm>
          <a:prstGeom prst="rect">
            <a:avLst/>
          </a:prstGeom>
          <a:solidFill>
            <a:srgbClr val="F4F7FC"/>
          </a:solidFill>
          <a:ln w="28575">
            <a:solidFill>
              <a:srgbClr val="29223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600" dirty="0" err="1">
                <a:solidFill>
                  <a:srgbClr val="29223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Переанализ</a:t>
            </a:r>
            <a:r>
              <a:rPr lang="ru-RU" sz="1600" dirty="0">
                <a:solidFill>
                  <a:srgbClr val="29223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dirty="0" err="1">
                <a:solidFill>
                  <a:srgbClr val="29223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экзомных</a:t>
            </a:r>
            <a:r>
              <a:rPr lang="ru-RU" sz="1600" dirty="0">
                <a:solidFill>
                  <a:srgbClr val="29223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данных играет исключительно важную роль на пути к своевременной постановке молекулярно-генетического диагноза, уточнению прогноза и тактики ведения пациента, а также появлению возможности </a:t>
            </a:r>
            <a:r>
              <a:rPr lang="ru-RU" sz="1600" dirty="0" err="1">
                <a:solidFill>
                  <a:srgbClr val="29223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пренатальной</a:t>
            </a:r>
            <a:r>
              <a:rPr lang="ru-RU" sz="1600" dirty="0">
                <a:solidFill>
                  <a:srgbClr val="29223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и </a:t>
            </a:r>
            <a:r>
              <a:rPr lang="ru-RU" sz="1600" dirty="0" err="1">
                <a:solidFill>
                  <a:srgbClr val="29223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преимплантационной</a:t>
            </a:r>
            <a:r>
              <a:rPr lang="ru-RU" sz="1600" dirty="0">
                <a:solidFill>
                  <a:srgbClr val="29223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диагностики.</a:t>
            </a:r>
            <a:endParaRPr lang="ru-RU" sz="1400" dirty="0">
              <a:solidFill>
                <a:srgbClr val="292236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508424"/>
              </p:ext>
            </p:extLst>
          </p:nvPr>
        </p:nvGraphicFramePr>
        <p:xfrm>
          <a:off x="156483" y="780003"/>
          <a:ext cx="6578930" cy="206695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89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9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486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ЗВУР</a:t>
                      </a:r>
                      <a:r>
                        <a:rPr lang="en-US" sz="1400" b="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Рвота,</a:t>
                      </a:r>
                      <a:r>
                        <a:rPr lang="ru-RU" sz="1400" b="0" baseline="0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диарея </a:t>
                      </a:r>
                      <a:endParaRPr lang="en-US" sz="1400" b="0" baseline="0" dirty="0" smtClean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Многоводие</a:t>
                      </a:r>
                      <a:endParaRPr lang="ru-RU" sz="1400" dirty="0" smtClean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ВПС</a:t>
                      </a:r>
                      <a:endParaRPr lang="ru-RU" sz="14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Прогероидный</a:t>
                      </a:r>
                      <a:r>
                        <a:rPr lang="ru-RU" sz="140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внешний вид</a:t>
                      </a:r>
                      <a:endParaRPr lang="ru-RU" sz="1400" dirty="0" smtClean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Тубулярная дисфункция</a:t>
                      </a:r>
                      <a:endParaRPr lang="ru-RU" sz="14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Рецидивирующие</a:t>
                      </a:r>
                      <a:r>
                        <a:rPr lang="en-US" sz="1400" b="0" kern="1200" baseline="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легочные инфекции</a:t>
                      </a:r>
                      <a:endParaRPr lang="ru-RU" sz="1400" b="0" dirty="0" smtClean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Рецидивирующие системные</a:t>
                      </a:r>
                      <a:r>
                        <a:rPr lang="ru-RU" sz="1400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инфекции (сепсис)</a:t>
                      </a:r>
                      <a:endParaRPr lang="ru-RU" sz="14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991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err="1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Эритематозная</a:t>
                      </a:r>
                      <a:r>
                        <a:rPr lang="ru-RU" sz="140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кожа</a:t>
                      </a:r>
                      <a:endParaRPr lang="ru-RU" sz="14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Сильное обезвоживание</a:t>
                      </a:r>
                      <a:endParaRPr lang="ru-RU" sz="1400" dirty="0" smtClean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1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solidFill>
                            <a:srgbClr val="29223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Ихтиоз</a:t>
                      </a:r>
                      <a:r>
                        <a:rPr lang="ru-RU" sz="1400" kern="1200" dirty="0" err="1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40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десквамация</a:t>
                      </a:r>
                      <a:endParaRPr lang="ru-RU" sz="14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rgbClr val="2922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Электролитный дисбаланс</a:t>
                      </a:r>
                      <a:endParaRPr lang="ru-RU" sz="1400" dirty="0">
                        <a:solidFill>
                          <a:srgbClr val="2922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75329" y="5629"/>
            <a:ext cx="749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НЕОНАТАЛЬНОГО НЕФРОКОЖНОГО ВОСПАЛЕНИЯ (OMIM:616069), КЛИНИКО-ФЕНОТИПИЧЕСКАЯ КАРТИНА</a:t>
            </a:r>
            <a:endParaRPr lang="ru-RU" b="1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233" y="622920"/>
            <a:ext cx="442849" cy="4413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589" y="559317"/>
            <a:ext cx="442849" cy="4413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233" y="933189"/>
            <a:ext cx="442849" cy="4413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162" y="1229963"/>
            <a:ext cx="442849" cy="4413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232" y="2388986"/>
            <a:ext cx="442849" cy="4413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589" y="1230634"/>
            <a:ext cx="442849" cy="4413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589" y="1762260"/>
            <a:ext cx="442849" cy="441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589" y="2378369"/>
            <a:ext cx="442849" cy="4413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162" y="1718340"/>
            <a:ext cx="442849" cy="4413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6483" y="3440504"/>
            <a:ext cx="4014073" cy="1200329"/>
          </a:xfrm>
          <a:prstGeom prst="rect">
            <a:avLst/>
          </a:prstGeom>
          <a:solidFill>
            <a:srgbClr val="F4F7FC"/>
          </a:solidFill>
          <a:ln w="19050">
            <a:solidFill>
              <a:srgbClr val="29223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Частота: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 на 1 000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</a:t>
            </a:r>
            <a:r>
              <a:rPr lang="ru-RU" sz="1600" b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до 2,5 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1600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sz="1600" b="1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следующей беременности:</a:t>
            </a:r>
            <a:r>
              <a:rPr lang="ru-RU" sz="16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ru-RU" sz="16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02" y="2856246"/>
            <a:ext cx="442849" cy="441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426" y="2989841"/>
            <a:ext cx="4378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solidFill>
                  <a:srgbClr val="292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линические признаки, выявленные у пробанда</a:t>
            </a:r>
            <a:endParaRPr lang="ru-RU" sz="1400" dirty="0">
              <a:solidFill>
                <a:srgbClr val="292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9420" y="4163734"/>
            <a:ext cx="6521347" cy="461665"/>
          </a:xfrm>
          <a:prstGeom prst="rect">
            <a:avLst/>
          </a:prstGeom>
          <a:ln>
            <a:solidFill>
              <a:srgbClr val="796DA8"/>
            </a:solidFill>
          </a:ln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Labbouz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Keegan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T.Neonatal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cutaneous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withhomozygous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epidermal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mutation.Pediatr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Dermatol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2023;40(1):171‐175. </a:t>
            </a:r>
          </a:p>
        </p:txBody>
      </p:sp>
    </p:spTree>
    <p:extLst>
      <p:ext uri="{BB962C8B-B14F-4D97-AF65-F5344CB8AC3E}">
        <p14:creationId xmlns:p14="http://schemas.microsoft.com/office/powerpoint/2010/main" val="1424611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590</TotalTime>
  <Words>579</Words>
  <Application>Microsoft Office PowerPoint</Application>
  <PresentationFormat>Широкоэкранный</PresentationFormat>
  <Paragraphs>100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 Unicode MS</vt:lpstr>
      <vt:lpstr>Arial</vt:lpstr>
      <vt:lpstr>Calibri</vt:lpstr>
      <vt:lpstr>Calibri Light</vt:lpstr>
      <vt:lpstr>Times New Roman</vt:lpstr>
      <vt:lpstr>Тема Office</vt:lpstr>
      <vt:lpstr>Лапшина А.М., Цабай П.Н., Докшукина А.А., Шубина Е., Масленников Д.Н., Саделов И.О., Трофимов Д.Ю. Федеральное государственное бюджетное учреждение «Научный центр акушерства, гинекологии и перинатологии им. академика В.И. Кулакова» Министерства здравоохранения Российской Федерации 117997, г. Москва, ул. Опарина, д. 4 e-mail: anyalapshina98@gmail.com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Анна Михайловна</dc:creator>
  <cp:lastModifiedBy>Лапшина Анна Михайловна</cp:lastModifiedBy>
  <cp:revision>74</cp:revision>
  <dcterms:created xsi:type="dcterms:W3CDTF">2025-04-15T09:43:00Z</dcterms:created>
  <dcterms:modified xsi:type="dcterms:W3CDTF">2025-04-24T08:30:07Z</dcterms:modified>
</cp:coreProperties>
</file>